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277" r:id="rId3"/>
    <p:sldId id="279" r:id="rId4"/>
    <p:sldId id="278" r:id="rId5"/>
    <p:sldId id="282" r:id="rId6"/>
    <p:sldId id="283" r:id="rId7"/>
    <p:sldId id="280" r:id="rId8"/>
    <p:sldId id="281" r:id="rId9"/>
    <p:sldId id="285" r:id="rId10"/>
    <p:sldId id="286" r:id="rId11"/>
    <p:sldId id="287" r:id="rId12"/>
    <p:sldId id="288" r:id="rId13"/>
    <p:sldId id="296" r:id="rId14"/>
    <p:sldId id="295" r:id="rId15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00"/>
    <a:srgbClr val="EAEAEA"/>
    <a:srgbClr val="FFFF66"/>
    <a:srgbClr val="D60093"/>
    <a:srgbClr val="FBB6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iskola</c:v>
                </c:pt>
              </c:strCache>
            </c:strRef>
          </c:tx>
          <c:cat>
            <c:strRef>
              <c:f>Hárok1!$A$2:$A$12</c:f>
              <c:strCache>
                <c:ptCount val="11"/>
                <c:pt idx="0">
                  <c:v>1949/50</c:v>
                </c:pt>
                <c:pt idx="1">
                  <c:v>1964/65</c:v>
                </c:pt>
                <c:pt idx="2">
                  <c:v>1960/61</c:v>
                </c:pt>
                <c:pt idx="3">
                  <c:v>1969/70</c:v>
                </c:pt>
                <c:pt idx="4">
                  <c:v>1980/81</c:v>
                </c:pt>
                <c:pt idx="5">
                  <c:v>1990/91</c:v>
                </c:pt>
                <c:pt idx="6">
                  <c:v>1999/2000</c:v>
                </c:pt>
                <c:pt idx="7">
                  <c:v>2004/2005</c:v>
                </c:pt>
                <c:pt idx="8">
                  <c:v>2009/10</c:v>
                </c:pt>
                <c:pt idx="9">
                  <c:v>2013/14</c:v>
                </c:pt>
                <c:pt idx="10">
                  <c:v>2014/15</c:v>
                </c:pt>
              </c:strCache>
            </c:strRef>
          </c:cat>
          <c:val>
            <c:numRef>
              <c:f>Hárok1!$B$2:$B$12</c:f>
              <c:numCache>
                <c:formatCode>General</c:formatCode>
                <c:ptCount val="11"/>
                <c:pt idx="0">
                  <c:v>200</c:v>
                </c:pt>
                <c:pt idx="1">
                  <c:v>401</c:v>
                </c:pt>
                <c:pt idx="2">
                  <c:v>358</c:v>
                </c:pt>
                <c:pt idx="3">
                  <c:v>394</c:v>
                </c:pt>
                <c:pt idx="4">
                  <c:v>266</c:v>
                </c:pt>
                <c:pt idx="5">
                  <c:v>160</c:v>
                </c:pt>
                <c:pt idx="6">
                  <c:v>208</c:v>
                </c:pt>
                <c:pt idx="7">
                  <c:v>172</c:v>
                </c:pt>
                <c:pt idx="8">
                  <c:v>158</c:v>
                </c:pt>
                <c:pt idx="9">
                  <c:v>141</c:v>
                </c:pt>
                <c:pt idx="10">
                  <c:v>144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óvoda</c:v>
                </c:pt>
              </c:strCache>
            </c:strRef>
          </c:tx>
          <c:cat>
            <c:strRef>
              <c:f>Hárok1!$A$2:$A$12</c:f>
              <c:strCache>
                <c:ptCount val="11"/>
                <c:pt idx="0">
                  <c:v>1949/50</c:v>
                </c:pt>
                <c:pt idx="1">
                  <c:v>1964/65</c:v>
                </c:pt>
                <c:pt idx="2">
                  <c:v>1960/61</c:v>
                </c:pt>
                <c:pt idx="3">
                  <c:v>1969/70</c:v>
                </c:pt>
                <c:pt idx="4">
                  <c:v>1980/81</c:v>
                </c:pt>
                <c:pt idx="5">
                  <c:v>1990/91</c:v>
                </c:pt>
                <c:pt idx="6">
                  <c:v>1999/2000</c:v>
                </c:pt>
                <c:pt idx="7">
                  <c:v>2004/2005</c:v>
                </c:pt>
                <c:pt idx="8">
                  <c:v>2009/10</c:v>
                </c:pt>
                <c:pt idx="9">
                  <c:v>2013/14</c:v>
                </c:pt>
                <c:pt idx="10">
                  <c:v>2014/15</c:v>
                </c:pt>
              </c:strCache>
            </c:strRef>
          </c:cat>
          <c:val>
            <c:numRef>
              <c:f>Hárok1!$C$2:$C$12</c:f>
              <c:numCache>
                <c:formatCode>General</c:formatCode>
                <c:ptCount val="11"/>
                <c:pt idx="8">
                  <c:v>40</c:v>
                </c:pt>
                <c:pt idx="9">
                  <c:v>50</c:v>
                </c:pt>
                <c:pt idx="10">
                  <c:v>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048000"/>
        <c:axId val="40255488"/>
      </c:lineChart>
      <c:catAx>
        <c:axId val="28048000"/>
        <c:scaling>
          <c:orientation val="minMax"/>
        </c:scaling>
        <c:delete val="0"/>
        <c:axPos val="b"/>
        <c:majorTickMark val="out"/>
        <c:minorTickMark val="none"/>
        <c:tickLblPos val="nextTo"/>
        <c:crossAx val="40255488"/>
        <c:crosses val="autoZero"/>
        <c:auto val="1"/>
        <c:lblAlgn val="ctr"/>
        <c:lblOffset val="100"/>
        <c:noMultiLvlLbl val="0"/>
      </c:catAx>
      <c:valAx>
        <c:axId val="40255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0480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k-SK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k-SK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k-SK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B7D47B-208E-43BF-B866-80501B4F3845}" type="slidenum">
              <a:rPr lang="sk-SK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44007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E1A3C-5A95-40B4-9DFA-869F26C19007}" type="slidenum">
              <a:rPr lang="sk-SK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9649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07BF1-5CCA-48FE-8E7D-E5D28C12A454}" type="slidenum">
              <a:rPr lang="sk-SK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1787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21972-9CA9-40A6-B14C-5430507CD64E}" type="slidenum">
              <a:rPr lang="sk-SK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79517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ľ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abuľky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A5ABA1-ADE3-49BC-88F4-35822E837A68}" type="slidenum">
              <a:rPr lang="sk-SK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8497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6443B-DDE9-4C97-A2C4-A194DE49D312}" type="slidenum">
              <a:rPr lang="sk-SK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3147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D120D-6660-4195-951C-73F0B204ADB9}" type="slidenum">
              <a:rPr lang="sk-SK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4488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F0EE9-ECA2-4016-98EF-5300780C1BF4}" type="slidenum">
              <a:rPr lang="sk-SK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6894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A4356-C789-4BE5-A4A2-9F9C3F460933}" type="slidenum">
              <a:rPr lang="sk-SK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3845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48D0C-E1D9-4957-BAFF-B3761B676F59}" type="slidenum">
              <a:rPr lang="sk-SK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4693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E6D0F-798B-432C-A4A9-C4CB73A084F8}" type="slidenum">
              <a:rPr lang="sk-SK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02775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90F7E-8EA4-4C3F-BB99-FAEAE2552AC4}" type="slidenum">
              <a:rPr lang="sk-SK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6472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AFC3A-88D7-42D1-AF43-6AD78A1152A5}" type="slidenum">
              <a:rPr lang="sk-SK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46016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k-SK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k-SK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1E594B-3AE6-427C-94E4-6C0A6D09B6B2}" type="slidenum">
              <a:rPr lang="sk-SK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kossanyiai.edupage.org/?hidebar=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097558"/>
            <a:ext cx="2376264" cy="158417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Alapiskola</a:t>
            </a:r>
            <a:endParaRPr lang="sk-SK" dirty="0"/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 bwMode="auto">
          <a:xfrm>
            <a:off x="323528" y="1412776"/>
            <a:ext cx="8229600" cy="16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hu-HU" sz="2400" dirty="0"/>
              <a:t>A </a:t>
            </a:r>
            <a:r>
              <a:rPr lang="hu-HU" sz="2400" dirty="0" err="1"/>
              <a:t>szentpéteri</a:t>
            </a:r>
            <a:r>
              <a:rPr lang="hu-HU" sz="2400" dirty="0"/>
              <a:t> </a:t>
            </a:r>
            <a:r>
              <a:rPr lang="hu-HU" sz="2400" dirty="0" smtClean="0"/>
              <a:t>iskolákról</a:t>
            </a:r>
            <a:r>
              <a:rPr lang="hu-HU" sz="2400" dirty="0"/>
              <a:t>, illetőleg </a:t>
            </a:r>
            <a:r>
              <a:rPr lang="hu-HU" sz="2400" dirty="0" smtClean="0"/>
              <a:t>keletkezésükről </a:t>
            </a:r>
            <a:r>
              <a:rPr lang="hu-HU" sz="2400" dirty="0"/>
              <a:t>néhány adat áll csak rendelkezésünkre. 1878-ig csupán egy tanteremből állt az iskola. A község támogatásával ekkor épült fel a második tanterem. </a:t>
            </a:r>
            <a:endParaRPr lang="sk-SK" sz="2400" dirty="0"/>
          </a:p>
        </p:txBody>
      </p:sp>
      <p:sp>
        <p:nvSpPr>
          <p:cNvPr id="5" name="Obdĺžnik 4"/>
          <p:cNvSpPr/>
          <p:nvPr/>
        </p:nvSpPr>
        <p:spPr>
          <a:xfrm>
            <a:off x="323528" y="2967335"/>
            <a:ext cx="8229600" cy="110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har char="•"/>
            </a:pPr>
            <a:r>
              <a:rPr lang="hu-HU" sz="2400" dirty="0">
                <a:latin typeface="+mn-lt"/>
                <a:cs typeface="+mn-cs"/>
              </a:rPr>
              <a:t>Az iskolaépület 1885-ben leégett. Ekkor a kántortanítói lak is alapjából teljesen újraépült. </a:t>
            </a:r>
            <a:endParaRPr lang="sk-SK" sz="2400" dirty="0">
              <a:latin typeface="+mn-lt"/>
              <a:cs typeface="+mn-cs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52128" y="4077072"/>
            <a:ext cx="822960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har char="•"/>
            </a:pPr>
            <a:r>
              <a:rPr lang="hu-HU" sz="2400" dirty="0"/>
              <a:t>Az igényesebb három tantermes katolikus iskola 1900-ban épült </a:t>
            </a:r>
            <a:r>
              <a:rPr lang="hu-HU" sz="2400" dirty="0" smtClean="0"/>
              <a:t>meg. </a:t>
            </a:r>
            <a:r>
              <a:rPr lang="hu-HU" sz="2400" dirty="0"/>
              <a:t>Hiányossága az volt, hogy nem volt hozzá telek, ahol a gyerekek játszhattak volna. 1929-ben  sikerült megépíteni a negyedik tantermet. </a:t>
            </a:r>
            <a:endParaRPr lang="sk-SK" sz="2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6409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539552" y="69269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Mesefesztivál – november vége -  december első hete: 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647056" y="381402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Karácsonyváró – karácsonyi szünet előtti utolsó tanítási nap: 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03" y="1268760"/>
            <a:ext cx="3442446" cy="2294964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80274"/>
            <a:ext cx="3707904" cy="247193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93096"/>
            <a:ext cx="3456384" cy="2304256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59" y="4298776"/>
            <a:ext cx="3512976" cy="234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195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539552" y="69269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Maszkabál – január vége  -  február eleje: 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647056" y="381402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err="1" smtClean="0"/>
              <a:t>Kossányi</a:t>
            </a:r>
            <a:r>
              <a:rPr lang="hu-HU" dirty="0" smtClean="0"/>
              <a:t> Napok– március közepe: </a:t>
            </a:r>
            <a:endParaRPr lang="sk-SK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88059"/>
            <a:ext cx="3727436" cy="2484957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59" y="1105706"/>
            <a:ext cx="3700965" cy="246731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6" y="4293096"/>
            <a:ext cx="3131840" cy="2343405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677138"/>
            <a:ext cx="3131840" cy="208789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216964"/>
            <a:ext cx="2987823" cy="199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373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80458"/>
            <a:ext cx="2699792" cy="1799861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539552" y="308489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Májusfa állítás – április 30. : 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287760" y="263333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dirty="0" smtClean="0"/>
              <a:t>F</a:t>
            </a:r>
            <a:r>
              <a:rPr lang="hu-HU" dirty="0" smtClean="0"/>
              <a:t>ö</a:t>
            </a:r>
            <a:r>
              <a:rPr lang="en-US" dirty="0" err="1" smtClean="0"/>
              <a:t>ld</a:t>
            </a:r>
            <a:r>
              <a:rPr lang="en-US" dirty="0" smtClean="0"/>
              <a:t> </a:t>
            </a:r>
            <a:r>
              <a:rPr lang="en-US" dirty="0" err="1" smtClean="0"/>
              <a:t>napja</a:t>
            </a:r>
            <a:r>
              <a:rPr lang="hu-HU" dirty="0" smtClean="0"/>
              <a:t> – Fák és madarak napja – április vége –május eleje : 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539552" y="5373216"/>
            <a:ext cx="3825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Anyák napja– május első vasárnapja: 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67962" y="713548"/>
            <a:ext cx="2303748" cy="153583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91" y="518442"/>
            <a:ext cx="3148979" cy="2099319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9" y="3004629"/>
            <a:ext cx="2936005" cy="2196871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053717"/>
            <a:ext cx="3221675" cy="2147783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132" y="4629815"/>
            <a:ext cx="3203847" cy="213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104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38133" y="1268760"/>
            <a:ext cx="8579296" cy="835497"/>
          </a:xfrm>
        </p:spPr>
        <p:txBody>
          <a:bodyPr/>
          <a:lstStyle/>
          <a:p>
            <a:r>
              <a:rPr lang="hu-HU" sz="2200" dirty="0"/>
              <a:t>i</a:t>
            </a:r>
            <a:r>
              <a:rPr lang="hu-HU" sz="2200" dirty="0" smtClean="0"/>
              <a:t>nformatika oktatás , és az IKT eszközök oktatásban való lehető legnagyobb mértékű felhasználása, projektoktatás</a:t>
            </a:r>
            <a:endParaRPr lang="sk-SK" sz="22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008410"/>
          </a:xfrm>
        </p:spPr>
        <p:txBody>
          <a:bodyPr/>
          <a:lstStyle/>
          <a:p>
            <a:r>
              <a:rPr lang="hu-HU" sz="3200" dirty="0" err="1" smtClean="0"/>
              <a:t>Iskolá</a:t>
            </a:r>
            <a:r>
              <a:rPr lang="sk-SK" sz="3200" dirty="0" err="1" smtClean="0"/>
              <a:t>nk</a:t>
            </a:r>
            <a:r>
              <a:rPr lang="sk-SK" sz="3200" dirty="0" smtClean="0"/>
              <a:t> </a:t>
            </a:r>
            <a:r>
              <a:rPr lang="sk-SK" sz="3200" dirty="0" err="1" smtClean="0"/>
              <a:t>prioritásai</a:t>
            </a:r>
            <a:endParaRPr lang="hu-HU" sz="3200" dirty="0"/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 bwMode="auto">
          <a:xfrm>
            <a:off x="467544" y="2104257"/>
            <a:ext cx="8640960" cy="60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hu-HU" sz="2200" kern="0" dirty="0"/>
              <a:t>i</a:t>
            </a:r>
            <a:r>
              <a:rPr lang="hu-HU" sz="2200" kern="0" dirty="0" smtClean="0"/>
              <a:t>degen nyelvek oktatása – szlovák, angol, francia vagy német </a:t>
            </a:r>
            <a:endParaRPr lang="sk-SK" sz="2200" kern="0" dirty="0"/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 bwMode="auto">
          <a:xfrm>
            <a:off x="467544" y="2752329"/>
            <a:ext cx="8640960" cy="60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hu-HU" sz="2200" kern="0" dirty="0"/>
              <a:t>d</a:t>
            </a:r>
            <a:r>
              <a:rPr lang="hu-HU" sz="2200" kern="0" dirty="0" smtClean="0"/>
              <a:t>élutáni foglalkozások minél szélesebb skálája – kb.  20 kör</a:t>
            </a:r>
            <a:endParaRPr lang="sk-SK" sz="2200" kern="0" dirty="0"/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 bwMode="auto">
          <a:xfrm>
            <a:off x="467544" y="3328393"/>
            <a:ext cx="6624736" cy="60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hu-HU" sz="2200" kern="0" dirty="0" smtClean="0"/>
              <a:t>effektív </a:t>
            </a:r>
            <a:r>
              <a:rPr lang="hu-HU" sz="2200" kern="0" dirty="0"/>
              <a:t>kommunikáció szülő – diák – tanár </a:t>
            </a:r>
            <a:r>
              <a:rPr lang="hu-HU" sz="2200" kern="0" dirty="0" smtClean="0"/>
              <a:t>között </a:t>
            </a:r>
            <a:endParaRPr lang="sk-SK" sz="2200" kern="0" dirty="0"/>
          </a:p>
        </p:txBody>
      </p:sp>
      <p:sp>
        <p:nvSpPr>
          <p:cNvPr id="8" name="Šípka doprava 7">
            <a:hlinkClick r:id="rId2"/>
          </p:cNvPr>
          <p:cNvSpPr/>
          <p:nvPr/>
        </p:nvSpPr>
        <p:spPr>
          <a:xfrm>
            <a:off x="7236296" y="3328393"/>
            <a:ext cx="151216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 bwMode="auto">
          <a:xfrm>
            <a:off x="467544" y="3976465"/>
            <a:ext cx="8424936" cy="60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hu-HU" sz="2200" kern="0" dirty="0"/>
              <a:t>t</a:t>
            </a:r>
            <a:r>
              <a:rPr lang="hu-HU" sz="2200" kern="0" dirty="0" smtClean="0"/>
              <a:t>ehetséges diákokkal való kiemelt foglalkozás - eredmények</a:t>
            </a:r>
            <a:endParaRPr lang="sk-SK" sz="2200" kern="0" dirty="0"/>
          </a:p>
        </p:txBody>
      </p:sp>
      <p:sp>
        <p:nvSpPr>
          <p:cNvPr id="11" name="Zástupný symbol obsahu 2"/>
          <p:cNvSpPr txBox="1">
            <a:spLocks/>
          </p:cNvSpPr>
          <p:nvPr/>
        </p:nvSpPr>
        <p:spPr bwMode="auto">
          <a:xfrm>
            <a:off x="479713" y="4696545"/>
            <a:ext cx="6624736" cy="60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hu-HU" sz="2200" kern="0" dirty="0"/>
              <a:t>l</a:t>
            </a:r>
            <a:r>
              <a:rPr lang="hu-HU" sz="2200" kern="0" dirty="0" smtClean="0"/>
              <a:t>emaradó diákok felzárkóztatása </a:t>
            </a:r>
            <a:endParaRPr lang="sk-SK" sz="2200" kern="0" dirty="0"/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 bwMode="auto">
          <a:xfrm>
            <a:off x="467544" y="5373216"/>
            <a:ext cx="6624736" cy="60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hu-HU" sz="2200" kern="0" dirty="0" smtClean="0"/>
              <a:t>Nemzeti öntudatra nevelés</a:t>
            </a:r>
            <a:r>
              <a:rPr lang="en-US" sz="2200" kern="0" dirty="0" smtClean="0"/>
              <a:t> </a:t>
            </a:r>
            <a:endParaRPr lang="sk-SK" sz="2200" kern="0" dirty="0"/>
          </a:p>
        </p:txBody>
      </p:sp>
      <p:sp>
        <p:nvSpPr>
          <p:cNvPr id="13" name="Zástupný symbol obsahu 2"/>
          <p:cNvSpPr txBox="1">
            <a:spLocks/>
          </p:cNvSpPr>
          <p:nvPr/>
        </p:nvSpPr>
        <p:spPr bwMode="auto">
          <a:xfrm>
            <a:off x="467544" y="6072702"/>
            <a:ext cx="6624736" cy="60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200" kern="0" dirty="0" smtClean="0"/>
              <a:t>N</a:t>
            </a:r>
            <a:r>
              <a:rPr lang="hu-HU" sz="2200" kern="0" dirty="0" err="1" smtClean="0"/>
              <a:t>éphagyományok</a:t>
            </a:r>
            <a:r>
              <a:rPr lang="hu-HU" sz="2200" kern="0" dirty="0" smtClean="0"/>
              <a:t> ápolása</a:t>
            </a:r>
            <a:r>
              <a:rPr lang="en-US" sz="2200" kern="0" dirty="0" smtClean="0"/>
              <a:t> </a:t>
            </a:r>
            <a:endParaRPr lang="sk-SK" sz="2200" kern="0" dirty="0"/>
          </a:p>
        </p:txBody>
      </p:sp>
    </p:spTree>
    <p:extLst>
      <p:ext uri="{BB962C8B-B14F-4D97-AF65-F5344CB8AC3E}">
        <p14:creationId xmlns:p14="http://schemas.microsoft.com/office/powerpoint/2010/main" val="13555543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 animBg="1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791072"/>
          </a:xfrm>
        </p:spPr>
        <p:txBody>
          <a:bodyPr/>
          <a:lstStyle/>
          <a:p>
            <a:r>
              <a:rPr lang="hu-HU" sz="5400" dirty="0" smtClean="0">
                <a:solidFill>
                  <a:srgbClr val="FF0000"/>
                </a:solidFill>
              </a:rPr>
              <a:t>Köszön</a:t>
            </a:r>
            <a:r>
              <a:rPr lang="en-US" sz="5400" dirty="0" smtClean="0">
                <a:solidFill>
                  <a:srgbClr val="FF0000"/>
                </a:solidFill>
              </a:rPr>
              <a:t>j</a:t>
            </a:r>
            <a:r>
              <a:rPr lang="hu-HU" sz="5400" dirty="0" smtClean="0">
                <a:solidFill>
                  <a:srgbClr val="FF0000"/>
                </a:solidFill>
              </a:rPr>
              <a:t>ük </a:t>
            </a:r>
            <a:r>
              <a:rPr lang="hu-HU" sz="5400" dirty="0" smtClean="0">
                <a:solidFill>
                  <a:srgbClr val="FF0000"/>
                </a:solidFill>
              </a:rPr>
              <a:t>a figyelmet !</a:t>
            </a:r>
            <a:endParaRPr lang="sk-SK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998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357468" y="620688"/>
            <a:ext cx="822960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har char="•"/>
            </a:pPr>
            <a:r>
              <a:rPr lang="hu-HU" sz="2400" dirty="0" smtClean="0"/>
              <a:t>A két háború közt a faluban külön katolikus és református iskola is létezett.</a:t>
            </a:r>
            <a:endParaRPr lang="sk-SK" sz="2400" dirty="0">
              <a:latin typeface="+mn-lt"/>
              <a:cs typeface="+mn-cs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57468" y="1988840"/>
            <a:ext cx="8229600" cy="20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har char="•"/>
            </a:pPr>
            <a:r>
              <a:rPr lang="hu-HU" sz="2400" dirty="0" smtClean="0"/>
              <a:t>A második világháború után az iskolákat államosították. A magyar nemzetiségű lakosság jogfosztottságával egy időben megszűnt a magyar nyelvű oktatás is.  A magyar gyerekek kötelezően szlovák tannyelvű iskolába jártak.  </a:t>
            </a:r>
            <a:endParaRPr lang="sk-SK" sz="2400" dirty="0">
              <a:latin typeface="+mn-lt"/>
              <a:cs typeface="+mn-cs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357468" y="4293096"/>
            <a:ext cx="822960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har char="•"/>
            </a:pPr>
            <a:r>
              <a:rPr lang="hu-HU" sz="2400" dirty="0" smtClean="0"/>
              <a:t>A magyar nyelvű oktatás </a:t>
            </a:r>
            <a:r>
              <a:rPr lang="hu-HU" sz="2400" dirty="0" err="1"/>
              <a:t>S</a:t>
            </a:r>
            <a:r>
              <a:rPr lang="hu-HU" sz="2400" dirty="0" err="1" smtClean="0"/>
              <a:t>zentpéteren</a:t>
            </a:r>
            <a:r>
              <a:rPr lang="hu-HU" sz="2400" dirty="0" smtClean="0"/>
              <a:t> az 1949/50-es tanévtől indult újra.  </a:t>
            </a:r>
            <a:endParaRPr lang="sk-SK" sz="2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0210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bukj\Documents\My Pictures\iskola\DSCI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665" y="548680"/>
            <a:ext cx="4582187" cy="343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365448" y="404664"/>
            <a:ext cx="82296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har char="•"/>
            </a:pPr>
            <a:r>
              <a:rPr lang="hu-HU" sz="2400" dirty="0" smtClean="0"/>
              <a:t>1960-ban az iskola új épületbe került. Az épületet közösen használja mindkét alapiskola (magyar – szlovák) Ettől a tanévtől a nyolcosztályos alapfokú képzést a kilencosztályos váltja. </a:t>
            </a:r>
            <a:endParaRPr lang="sk-SK" sz="2400" dirty="0">
              <a:latin typeface="+mn-lt"/>
              <a:cs typeface="+mn-cs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61728" y="2420888"/>
            <a:ext cx="822960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A 70-es évek közepétől újra 8 osztályossá válnak az alapiskolák, majd 1997-től napjainkig a 9 osztályos rendszer működik. </a:t>
            </a:r>
            <a:endParaRPr lang="sk-SK" sz="2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373223" y="3949588"/>
            <a:ext cx="8229600" cy="156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A bársonyos fordulat után az iskola életében változások állnak be – az igazgatóválasztásnál kikérik a tantestület és a faluvezetés véleményét , változások az iskolaügyi törvényben, stb.  </a:t>
            </a:r>
            <a:endParaRPr lang="sk-SK" sz="2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416631" y="5589240"/>
            <a:ext cx="82296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2000-ben hosszú várakozás után átadásra kerül az iskola tornatermének épülete, amelyet 2006-ban sikerül egy folyosó segítségével összekötni a főépülettel</a:t>
            </a:r>
            <a:r>
              <a:rPr lang="hu-HU" sz="2400" dirty="0" smtClean="0"/>
              <a:t>.  </a:t>
            </a:r>
            <a:endParaRPr lang="sk-SK" sz="2400" dirty="0">
              <a:latin typeface="+mn-lt"/>
              <a:cs typeface="+mn-cs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77072"/>
            <a:ext cx="4031940" cy="268796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77" y="4077072"/>
            <a:ext cx="4031940" cy="26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652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bukj\Documents\Dokumenty-2003-12\iskolai\hivatalos iratok\2013\evkonyv 2013\evkonyv\IMG_0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777" y="36782"/>
            <a:ext cx="2616223" cy="39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525623" y="404664"/>
            <a:ext cx="7848872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err="1"/>
              <a:t>Iskolánk</a:t>
            </a:r>
            <a:r>
              <a:rPr lang="en-US" sz="2400" dirty="0"/>
              <a:t> 2002. </a:t>
            </a:r>
            <a:r>
              <a:rPr lang="en-US" sz="2400" dirty="0" err="1"/>
              <a:t>január</a:t>
            </a:r>
            <a:r>
              <a:rPr lang="en-US" sz="2400" dirty="0"/>
              <a:t> 1-től </a:t>
            </a:r>
            <a:r>
              <a:rPr lang="en-US" sz="2400" dirty="0" err="1"/>
              <a:t>jogalanyivá</a:t>
            </a:r>
            <a:r>
              <a:rPr lang="en-US" sz="2400" dirty="0"/>
              <a:t> </a:t>
            </a:r>
            <a:r>
              <a:rPr lang="en-US" sz="2400" dirty="0" err="1" smtClean="0"/>
              <a:t>vál</a:t>
            </a:r>
            <a:r>
              <a:rPr lang="hu-HU" sz="2400" dirty="0" err="1" smtClean="0"/>
              <a:t>ik</a:t>
            </a:r>
            <a:r>
              <a:rPr lang="hu-HU" sz="2400" dirty="0" smtClean="0"/>
              <a:t> (a komáromi járás második iskolájaként)</a:t>
            </a:r>
            <a:r>
              <a:rPr lang="en-US" sz="2400" dirty="0" smtClean="0"/>
              <a:t>.</a:t>
            </a:r>
            <a:endParaRPr lang="hu-HU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 </a:t>
            </a:r>
            <a:endParaRPr lang="en-US" sz="2400" dirty="0"/>
          </a:p>
          <a:p>
            <a:pPr marL="285750" indent="-28575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2003. </a:t>
            </a:r>
            <a:r>
              <a:rPr lang="en-US" sz="2400" dirty="0" err="1">
                <a:solidFill>
                  <a:schemeClr val="bg1"/>
                </a:solidFill>
              </a:rPr>
              <a:t>október</a:t>
            </a:r>
            <a:r>
              <a:rPr lang="en-US" sz="2400" dirty="0">
                <a:solidFill>
                  <a:schemeClr val="bg1"/>
                </a:solidFill>
              </a:rPr>
              <a:t> 25-én </a:t>
            </a:r>
            <a:r>
              <a:rPr lang="hu-HU" sz="2400" dirty="0" smtClean="0">
                <a:solidFill>
                  <a:schemeClr val="bg1"/>
                </a:solidFill>
              </a:rPr>
              <a:t>felveszi falunk szülöttjének, </a:t>
            </a:r>
            <a:r>
              <a:rPr lang="en-US" sz="2400" dirty="0" err="1" smtClean="0">
                <a:solidFill>
                  <a:schemeClr val="bg1"/>
                </a:solidFill>
              </a:rPr>
              <a:t>Kossányi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József</a:t>
            </a:r>
            <a:r>
              <a:rPr lang="hu-HU" sz="2400" dirty="0" err="1" smtClean="0">
                <a:solidFill>
                  <a:schemeClr val="bg1"/>
                </a:solidFill>
              </a:rPr>
              <a:t>nek</a:t>
            </a:r>
            <a:r>
              <a:rPr lang="hu-HU" sz="2400" dirty="0" smtClean="0">
                <a:solidFill>
                  <a:schemeClr val="bg1"/>
                </a:solidFill>
              </a:rPr>
              <a:t> a nevét és innentől számítva </a:t>
            </a:r>
            <a:r>
              <a:rPr lang="hu-HU" sz="2400" dirty="0" err="1" smtClean="0">
                <a:solidFill>
                  <a:schemeClr val="bg1"/>
                </a:solidFill>
              </a:rPr>
              <a:t>Kossányi</a:t>
            </a:r>
            <a:r>
              <a:rPr lang="hu-HU" sz="2400" dirty="0" smtClean="0">
                <a:solidFill>
                  <a:schemeClr val="bg1"/>
                </a:solidFill>
              </a:rPr>
              <a:t> József </a:t>
            </a:r>
            <a:r>
              <a:rPr lang="en-US" sz="2400" dirty="0" smtClean="0">
                <a:solidFill>
                  <a:schemeClr val="bg1"/>
                </a:solidFill>
              </a:rPr>
              <a:t>Magyar </a:t>
            </a:r>
            <a:r>
              <a:rPr lang="en-US" sz="2400" dirty="0">
                <a:solidFill>
                  <a:schemeClr val="bg1"/>
                </a:solidFill>
              </a:rPr>
              <a:t>Tan</a:t>
            </a:r>
            <a:r>
              <a:rPr lang="hu-HU" sz="2400" dirty="0" err="1">
                <a:solidFill>
                  <a:schemeClr val="bg1"/>
                </a:solidFill>
              </a:rPr>
              <a:t>ítási</a:t>
            </a:r>
            <a:r>
              <a:rPr lang="hu-HU" sz="2400" dirty="0">
                <a:solidFill>
                  <a:schemeClr val="bg1"/>
                </a:solidFill>
              </a:rPr>
              <a:t> Nyelvű </a:t>
            </a:r>
            <a:r>
              <a:rPr lang="hu-HU" sz="2400" dirty="0" smtClean="0">
                <a:solidFill>
                  <a:schemeClr val="bg1"/>
                </a:solidFill>
              </a:rPr>
              <a:t>Alapiskolának hívják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endParaRPr lang="en-US" sz="2400" dirty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hu-HU" sz="2400" dirty="0" smtClean="0"/>
          </a:p>
          <a:p>
            <a:pPr marL="285750" indent="-28575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/>
              <a:t>2009</a:t>
            </a:r>
            <a:r>
              <a:rPr lang="en-US" sz="2400" dirty="0"/>
              <a:t>. </a:t>
            </a:r>
            <a:r>
              <a:rPr lang="en-US" sz="2400" dirty="0" err="1"/>
              <a:t>január</a:t>
            </a:r>
            <a:r>
              <a:rPr lang="en-US" sz="2400" dirty="0"/>
              <a:t> 1-jétől a </a:t>
            </a:r>
            <a:r>
              <a:rPr lang="en-US" sz="2400" dirty="0" err="1"/>
              <a:t>faluban</a:t>
            </a:r>
            <a:r>
              <a:rPr lang="en-US" sz="2400" dirty="0"/>
              <a:t> </a:t>
            </a:r>
            <a:r>
              <a:rPr lang="en-US" sz="2400" dirty="0" err="1"/>
              <a:t>működő</a:t>
            </a:r>
            <a:r>
              <a:rPr lang="en-US" sz="2400" dirty="0"/>
              <a:t> </a:t>
            </a:r>
            <a:r>
              <a:rPr lang="en-US" sz="2400" dirty="0" err="1"/>
              <a:t>magyar</a:t>
            </a:r>
            <a:r>
              <a:rPr lang="en-US" sz="2400" dirty="0"/>
              <a:t> </a:t>
            </a:r>
            <a:r>
              <a:rPr lang="en-US" sz="2400" dirty="0" err="1"/>
              <a:t>tanítási</a:t>
            </a:r>
            <a:r>
              <a:rPr lang="en-US" sz="2400" dirty="0"/>
              <a:t> </a:t>
            </a:r>
            <a:r>
              <a:rPr lang="en-US" sz="2400" dirty="0" err="1"/>
              <a:t>nyelvű</a:t>
            </a:r>
            <a:r>
              <a:rPr lang="en-US" sz="2400" dirty="0"/>
              <a:t> </a:t>
            </a:r>
            <a:r>
              <a:rPr lang="en-US" sz="2400" dirty="0" err="1"/>
              <a:t>óvoda</a:t>
            </a:r>
            <a:r>
              <a:rPr lang="en-US" sz="2400" dirty="0"/>
              <a:t> </a:t>
            </a:r>
            <a:r>
              <a:rPr lang="en-US" sz="2400" dirty="0" err="1"/>
              <a:t>iskolánkkal</a:t>
            </a:r>
            <a:r>
              <a:rPr lang="en-US" sz="2400" dirty="0"/>
              <a:t> </a:t>
            </a:r>
            <a:r>
              <a:rPr lang="en-US" sz="2400" dirty="0" err="1"/>
              <a:t>közös</a:t>
            </a:r>
            <a:r>
              <a:rPr lang="en-US" sz="2400" dirty="0"/>
              <a:t> </a:t>
            </a:r>
            <a:r>
              <a:rPr lang="en-US" sz="2400" dirty="0" err="1"/>
              <a:t>intézménnyé</a:t>
            </a:r>
            <a:r>
              <a:rPr lang="en-US" sz="2400" dirty="0"/>
              <a:t> </a:t>
            </a:r>
            <a:r>
              <a:rPr lang="hu-HU" sz="2400" dirty="0" smtClean="0"/>
              <a:t>egyesült</a:t>
            </a:r>
            <a:r>
              <a:rPr lang="en-US" sz="2400" dirty="0" smtClean="0"/>
              <a:t>, </a:t>
            </a:r>
            <a:r>
              <a:rPr lang="en-US" sz="2400" dirty="0" err="1"/>
              <a:t>így</a:t>
            </a:r>
            <a:r>
              <a:rPr lang="en-US" sz="2400" dirty="0"/>
              <a:t> </a:t>
            </a:r>
            <a:r>
              <a:rPr lang="en-US" sz="2400" dirty="0" err="1"/>
              <a:t>nevünk</a:t>
            </a:r>
            <a:r>
              <a:rPr lang="en-US" sz="2400" dirty="0"/>
              <a:t> is </a:t>
            </a:r>
            <a:r>
              <a:rPr lang="en-US" sz="2400" dirty="0" err="1"/>
              <a:t>Kossányi</a:t>
            </a:r>
            <a:r>
              <a:rPr lang="en-US" sz="2400" dirty="0"/>
              <a:t> </a:t>
            </a:r>
            <a:r>
              <a:rPr lang="en-US" sz="2400" dirty="0" err="1"/>
              <a:t>József</a:t>
            </a:r>
            <a:r>
              <a:rPr lang="en-US" sz="2400" dirty="0"/>
              <a:t>  </a:t>
            </a:r>
            <a:r>
              <a:rPr lang="en-US" sz="2400" dirty="0" err="1"/>
              <a:t>Alapiskola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Óvoda</a:t>
            </a:r>
            <a:r>
              <a:rPr lang="en-US" sz="2400" dirty="0"/>
              <a:t> </a:t>
            </a:r>
            <a:r>
              <a:rPr lang="en-US" sz="2400" dirty="0" err="1"/>
              <a:t>formára</a:t>
            </a:r>
            <a:r>
              <a:rPr lang="en-US" sz="2400" dirty="0"/>
              <a:t> </a:t>
            </a:r>
            <a:r>
              <a:rPr lang="en-US" sz="2400" dirty="0" err="1"/>
              <a:t>változott</a:t>
            </a:r>
            <a:r>
              <a:rPr lang="en-US" sz="2400" i="1" dirty="0"/>
              <a:t>.</a:t>
            </a:r>
            <a:r>
              <a:rPr lang="en-US" sz="2400" dirty="0"/>
              <a:t> </a:t>
            </a:r>
            <a:endParaRPr lang="hu-HU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</p:txBody>
      </p:sp>
      <p:sp>
        <p:nvSpPr>
          <p:cNvPr id="6" name="Obdĺžnik 5"/>
          <p:cNvSpPr/>
          <p:nvPr/>
        </p:nvSpPr>
        <p:spPr>
          <a:xfrm>
            <a:off x="590872" y="4653136"/>
            <a:ext cx="822960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Ekkor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smtClean="0">
                <a:solidFill>
                  <a:schemeClr val="bg1"/>
                </a:solidFill>
              </a:rPr>
              <a:t>9 </a:t>
            </a:r>
            <a:r>
              <a:rPr lang="hu-HU" sz="2400" dirty="0">
                <a:solidFill>
                  <a:schemeClr val="bg1"/>
                </a:solidFill>
              </a:rPr>
              <a:t>osztály, 158 diák, 13 tanár, 2 napközis nevelőnő.</a:t>
            </a:r>
          </a:p>
          <a:p>
            <a:pPr marL="285750" indent="-28575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hu-HU" sz="2400" dirty="0">
                <a:solidFill>
                  <a:schemeClr val="bg1"/>
                </a:solidFill>
              </a:rPr>
              <a:t>Óvoda: 2 csoport, 40 gyerek, 4 nevelőnő.</a:t>
            </a:r>
          </a:p>
          <a:p>
            <a:pPr marL="285750" indent="-28575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hu-HU" sz="2400" dirty="0">
                <a:solidFill>
                  <a:schemeClr val="bg1"/>
                </a:solidFill>
              </a:rPr>
              <a:t>Az iskola osztályai két épületben találhatók, az 1-4 osztályok a volt óvoda épületét használják, míg az </a:t>
            </a:r>
            <a:r>
              <a:rPr lang="hu-HU" sz="2400" dirty="0" smtClean="0">
                <a:solidFill>
                  <a:schemeClr val="bg1"/>
                </a:solidFill>
              </a:rPr>
              <a:t>5-9 osztályok a főépületben találhatók 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2509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527922" y="836712"/>
            <a:ext cx="784887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hu-HU" sz="2400" dirty="0" smtClean="0"/>
              <a:t>2009-2010 között egy EU-s projekt segítségével az iskola és az óvoda épületét felújítják. Az iskola épülete egy új emelettel bővül, így mind a kilenc osztály egy épületbe kerül. </a:t>
            </a:r>
            <a:endParaRPr lang="en-US" sz="2400" dirty="0"/>
          </a:p>
        </p:txBody>
      </p:sp>
      <p:pic>
        <p:nvPicPr>
          <p:cNvPr id="30722" name="Picture 2" descr="C:\Users\bukj\Documents\My Pictures\iskola\IMG_57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66" y="2913282"/>
            <a:ext cx="3765510" cy="251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C:\Users\bukj\Documents\My Pictures\iskola\iskola uj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3693290" cy="246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1571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687500882"/>
              </p:ext>
            </p:extLst>
          </p:nvPr>
        </p:nvGraphicFramePr>
        <p:xfrm>
          <a:off x="539552" y="908720"/>
          <a:ext cx="820891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1691680" y="47667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Iskola tanulóinak létszáma 1950-2014 közt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512283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533060" y="2003207"/>
            <a:ext cx="814339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hu-HU" dirty="0" smtClean="0"/>
              <a:t>Minden osztályban projektor és internetkapcsolat található.</a:t>
            </a:r>
            <a:endParaRPr lang="en-US" dirty="0"/>
          </a:p>
        </p:txBody>
      </p:sp>
      <p:sp>
        <p:nvSpPr>
          <p:cNvPr id="2" name="BlokTextu 1"/>
          <p:cNvSpPr txBox="1"/>
          <p:nvPr/>
        </p:nvSpPr>
        <p:spPr>
          <a:xfrm>
            <a:off x="2771800" y="33265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Felszereltség</a:t>
            </a:r>
            <a:endParaRPr lang="sk-SK" sz="2800" dirty="0"/>
          </a:p>
        </p:txBody>
      </p:sp>
      <p:sp>
        <p:nvSpPr>
          <p:cNvPr id="6" name="Obdĺžnik 5"/>
          <p:cNvSpPr/>
          <p:nvPr/>
        </p:nvSpPr>
        <p:spPr>
          <a:xfrm>
            <a:off x="533060" y="2708920"/>
            <a:ext cx="784887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hu-HU" dirty="0" smtClean="0"/>
              <a:t>Két számítástechnikai szaktanterem – 26 és 13 számítógéppel </a:t>
            </a:r>
            <a:endParaRPr lang="en-US" dirty="0"/>
          </a:p>
        </p:txBody>
      </p:sp>
      <p:sp>
        <p:nvSpPr>
          <p:cNvPr id="3" name="BlokTextu 2"/>
          <p:cNvSpPr txBox="1"/>
          <p:nvPr/>
        </p:nvSpPr>
        <p:spPr>
          <a:xfrm>
            <a:off x="651113" y="836712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iskolánk a lehető legnagyobb mértékben használja ki a pályázatok adta lehetőségeket (EU-s, magyarországi és szlovákiai pályázatok), és ezek segítségével javítja felszereltségét.</a:t>
            </a:r>
            <a:endParaRPr lang="sk-SK" dirty="0"/>
          </a:p>
        </p:txBody>
      </p:sp>
      <p:pic>
        <p:nvPicPr>
          <p:cNvPr id="7" name="Picture 2" descr="https://kossanyiai.edupage.org/photos/album/90/img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333375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599" y="3896791"/>
            <a:ext cx="3406320" cy="227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055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kossanyiai.edupage.org/photos/album/90/img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6728">
            <a:off x="5057528" y="1389518"/>
            <a:ext cx="3075846" cy="221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395536" y="404664"/>
            <a:ext cx="784887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hu-HU" dirty="0" smtClean="0"/>
              <a:t>Két nyelvi szaktanterem interaktív táblával és hordozható személyi számítógéppel  felszerelve – 22 és 16 diákra.  </a:t>
            </a:r>
            <a:endParaRPr lang="en-US" dirty="0"/>
          </a:p>
        </p:txBody>
      </p:sp>
      <p:sp>
        <p:nvSpPr>
          <p:cNvPr id="5" name="Obdĺžnik 4"/>
          <p:cNvSpPr/>
          <p:nvPr/>
        </p:nvSpPr>
        <p:spPr>
          <a:xfrm>
            <a:off x="395536" y="3898783"/>
            <a:ext cx="784887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hu-HU" dirty="0" smtClean="0"/>
              <a:t>Természettudományi, képzőművészeti szaktanteremmel és egy olvasóteremmel rendelkezünk</a:t>
            </a:r>
            <a:r>
              <a:rPr lang="hu-HU" sz="2400" dirty="0" smtClean="0"/>
              <a:t>.  </a:t>
            </a:r>
            <a:endParaRPr lang="en-US" sz="2400" dirty="0"/>
          </a:p>
        </p:txBody>
      </p:sp>
      <p:pic>
        <p:nvPicPr>
          <p:cNvPr id="28676" name="Picture 4" descr="http://kossanyiai.edupage.org/photos/album/90/img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8842">
            <a:off x="849460" y="1287334"/>
            <a:ext cx="3440515" cy="214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http://kossanyiai.edupage.org/photos/album/90/img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2736304" cy="193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Picture 10" descr="http://kossanyiai.edupage.org/photos/album/90/img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299" y="4648964"/>
            <a:ext cx="245745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4" name="Picture 12" descr="http://kossanyiai.edupage.org/photos/album/90/img0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93166"/>
            <a:ext cx="2492216" cy="187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5659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771800" y="33265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Iskolai rendezvények</a:t>
            </a:r>
            <a:endParaRPr lang="sk-SK" sz="2800" dirty="0"/>
          </a:p>
        </p:txBody>
      </p:sp>
      <p:sp>
        <p:nvSpPr>
          <p:cNvPr id="5" name="BlokTextu 4"/>
          <p:cNvSpPr txBox="1"/>
          <p:nvPr/>
        </p:nvSpPr>
        <p:spPr>
          <a:xfrm>
            <a:off x="651113" y="83671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iskolánk rendszeres  rendezvényei: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539552" y="1483043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Egészséges életmód hete – október első hete: 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647056" y="381402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err="1" smtClean="0"/>
              <a:t>Kossányi</a:t>
            </a:r>
            <a:r>
              <a:rPr lang="hu-HU" dirty="0" smtClean="0"/>
              <a:t> Kupa – labdarúgótorna – október utolsó hete: </a:t>
            </a:r>
            <a:endParaRPr lang="sk-SK" dirty="0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834" y="1842187"/>
            <a:ext cx="2704257" cy="1802838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6" y="1842186"/>
            <a:ext cx="2704259" cy="1802839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209" y="1879574"/>
            <a:ext cx="2483768" cy="1858484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8" y="4365104"/>
            <a:ext cx="3383868" cy="225591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321358"/>
            <a:ext cx="3131839" cy="23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485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4551</TotalTime>
  <Words>602</Words>
  <Application>Microsoft Office PowerPoint</Application>
  <PresentationFormat>Prezentácia na obrazovke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Predvolený návrh</vt:lpstr>
      <vt:lpstr>Alapiskola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Iskolánk prioritásai</vt:lpstr>
      <vt:lpstr>Köszönjük a figyelmet !</vt:lpstr>
    </vt:vector>
  </TitlesOfParts>
  <Company>kjao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Bukovszky János</dc:creator>
  <cp:lastModifiedBy>Tanar</cp:lastModifiedBy>
  <cp:revision>88</cp:revision>
  <dcterms:created xsi:type="dcterms:W3CDTF">2011-11-20T09:30:54Z</dcterms:created>
  <dcterms:modified xsi:type="dcterms:W3CDTF">2014-10-17T10:42:03Z</dcterms:modified>
</cp:coreProperties>
</file>